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1421"/>
    <a:srgbClr val="FF3300"/>
    <a:srgbClr val="007635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E7409-D62D-4DF1-ADED-5D3ADD318E83}" type="datetimeFigureOut">
              <a:rPr lang="en-US" smtClean="0"/>
              <a:pPr/>
              <a:t>4/8/2022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7F42D-753A-4E50-9EF2-EB3278E499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newtechdojo.com/list-machine-learning-algorithm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newtechdojo.com/list-machine-learning-algorithm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lgerian" pitchFamily="82" charset="0"/>
              </a:rPr>
              <a:t>Artificial Intelligence</a:t>
            </a:r>
          </a:p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Prof. P.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Anandraj</a:t>
            </a:r>
            <a:endParaRPr lang="en-US" dirty="0" smtClean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  <a:p>
            <a:pPr algn="l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Asst. Prof/CSE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Unsupervised Learning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7030A0"/>
                </a:solidFill>
              </a:rPr>
              <a:t>This is an ‘unaided’ type learning when your data typically has no known output labels or any feedback </a:t>
            </a:r>
            <a:r>
              <a:rPr lang="en-US" dirty="0" smtClean="0">
                <a:solidFill>
                  <a:srgbClr val="7030A0"/>
                </a:solidFill>
              </a:rPr>
              <a:t>loop.</a:t>
            </a:r>
          </a:p>
          <a:p>
            <a:r>
              <a:rPr lang="en-US" dirty="0">
                <a:solidFill>
                  <a:srgbClr val="7030A0"/>
                </a:solidFill>
              </a:rPr>
              <a:t>This is useful when there is no example data set with known answers and your are searching for a hidden pattern.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solidFill>
                  <a:srgbClr val="007635"/>
                </a:solidFill>
              </a:rPr>
              <a:t>Clustering</a:t>
            </a:r>
            <a:r>
              <a:rPr lang="en-US" dirty="0" smtClean="0">
                <a:solidFill>
                  <a:srgbClr val="007635"/>
                </a:solidFill>
              </a:rPr>
              <a:t>:</a:t>
            </a:r>
          </a:p>
          <a:p>
            <a:r>
              <a:rPr lang="en-US" dirty="0">
                <a:solidFill>
                  <a:srgbClr val="007635"/>
                </a:solidFill>
              </a:rPr>
              <a:t> we group similar things together</a:t>
            </a:r>
            <a:r>
              <a:rPr lang="en-US" dirty="0" smtClean="0">
                <a:solidFill>
                  <a:srgbClr val="007635"/>
                </a:solidFill>
              </a:rPr>
              <a:t>.</a:t>
            </a:r>
          </a:p>
          <a:p>
            <a:r>
              <a:rPr lang="en-US" dirty="0">
                <a:solidFill>
                  <a:srgbClr val="007635"/>
                </a:solidFill>
              </a:rPr>
              <a:t>examples are: Given news articles or books, cluster them into different types of themes</a:t>
            </a:r>
            <a:r>
              <a:rPr lang="en-US" dirty="0" smtClean="0">
                <a:solidFill>
                  <a:srgbClr val="007635"/>
                </a:solidFill>
              </a:rPr>
              <a:t>.</a:t>
            </a:r>
          </a:p>
          <a:p>
            <a:pPr>
              <a:buNone/>
            </a:pPr>
            <a:r>
              <a:rPr lang="en-US" b="1" dirty="0">
                <a:solidFill>
                  <a:srgbClr val="FF3300"/>
                </a:solidFill>
              </a:rPr>
              <a:t>Association</a:t>
            </a:r>
            <a:r>
              <a:rPr lang="en-US" dirty="0" smtClean="0">
                <a:solidFill>
                  <a:srgbClr val="FF3300"/>
                </a:solidFill>
              </a:rPr>
              <a:t>:</a:t>
            </a:r>
          </a:p>
          <a:p>
            <a:r>
              <a:rPr lang="en-US" dirty="0">
                <a:solidFill>
                  <a:srgbClr val="FF3300"/>
                </a:solidFill>
              </a:rPr>
              <a:t>An association rule is where you would be discovering the exact rules that will describe the large portions of your data</a:t>
            </a:r>
            <a:r>
              <a:rPr lang="en-US" dirty="0" smtClean="0">
                <a:solidFill>
                  <a:srgbClr val="FF3300"/>
                </a:solidFill>
              </a:rPr>
              <a:t>.</a:t>
            </a:r>
          </a:p>
          <a:p>
            <a:r>
              <a:rPr lang="en-US" dirty="0">
                <a:solidFill>
                  <a:srgbClr val="FF3300"/>
                </a:solidFill>
              </a:rPr>
              <a:t>People who buy X are also the ones who tend to buy Y.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A1421"/>
                </a:solidFill>
              </a:rPr>
              <a:t>Reinforcement Learning (RL)</a:t>
            </a:r>
            <a:endParaRPr lang="en-US" dirty="0">
              <a:solidFill>
                <a:srgbClr val="CA14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Learning With Evidence and feedback.</a:t>
            </a:r>
          </a:p>
          <a:p>
            <a:r>
              <a:rPr lang="en-US" dirty="0">
                <a:solidFill>
                  <a:srgbClr val="00B050"/>
                </a:solidFill>
              </a:rPr>
              <a:t>Systems are trained by receiving virtual “rewards” or “punishments”, essentially learning by trial and error.</a:t>
            </a:r>
          </a:p>
        </p:txBody>
      </p:sp>
      <p:pic>
        <p:nvPicPr>
          <p:cNvPr id="4" name="Picture 3" descr="images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4191000"/>
            <a:ext cx="3781425" cy="2348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8400" y="838200"/>
            <a:ext cx="4267200" cy="492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4389" y="609600"/>
            <a:ext cx="8108162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524000"/>
            <a:ext cx="6803571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914400"/>
            <a:ext cx="7803154" cy="4815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795130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66800"/>
            <a:ext cx="8476179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A1421"/>
                </a:solidFill>
              </a:rPr>
              <a:t>Machine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/>
              <a:t>(</a:t>
            </a:r>
            <a:r>
              <a:rPr lang="en-US" dirty="0">
                <a:latin typeface="Baskerville Old Face" pitchFamily="18" charset="0"/>
              </a:rPr>
              <a:t>1)</a:t>
            </a:r>
            <a:r>
              <a:rPr lang="en-US" b="1" dirty="0">
                <a:latin typeface="Baskerville Old Face" pitchFamily="18" charset="0"/>
                <a:hlinkClick r:id="rId2"/>
              </a:rPr>
              <a:t>Supervised Learning</a:t>
            </a:r>
            <a:r>
              <a:rPr lang="en-US" b="1" dirty="0">
                <a:latin typeface="Baskerville Old Face" pitchFamily="18" charset="0"/>
              </a:rPr>
              <a:t>, </a:t>
            </a:r>
            <a:endParaRPr lang="en-US" b="1" dirty="0" smtClean="0">
              <a:latin typeface="Baskerville Old Face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latin typeface="Baskerville Old Face" pitchFamily="18" charset="0"/>
              </a:rPr>
              <a:t>(</a:t>
            </a:r>
            <a:r>
              <a:rPr lang="en-US" b="1" dirty="0">
                <a:latin typeface="Baskerville Old Face" pitchFamily="18" charset="0"/>
              </a:rPr>
              <a:t>2) </a:t>
            </a:r>
            <a:r>
              <a:rPr lang="en-US" b="1" dirty="0">
                <a:latin typeface="Baskerville Old Face" pitchFamily="18" charset="0"/>
                <a:hlinkClick r:id="rId2"/>
              </a:rPr>
              <a:t>Unsupervised Learning</a:t>
            </a:r>
            <a:r>
              <a:rPr lang="en-US" b="1" dirty="0">
                <a:latin typeface="Baskerville Old Face" pitchFamily="18" charset="0"/>
              </a:rPr>
              <a:t> 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latin typeface="Baskerville Old Face" pitchFamily="18" charset="0"/>
              </a:rPr>
              <a:t>(3</a:t>
            </a:r>
            <a:r>
              <a:rPr lang="en-US" b="1" dirty="0">
                <a:latin typeface="Baskerville Old Face" pitchFamily="18" charset="0"/>
              </a:rPr>
              <a:t>) </a:t>
            </a:r>
            <a:r>
              <a:rPr lang="en-US" b="1" dirty="0">
                <a:latin typeface="Baskerville Old Face" pitchFamily="18" charset="0"/>
                <a:hlinkClick r:id="rId2"/>
              </a:rPr>
              <a:t>Reinforcement Learning</a:t>
            </a:r>
            <a:r>
              <a:rPr lang="en-US" b="1" dirty="0">
                <a:latin typeface="Baskerville Old Face" pitchFamily="18" charset="0"/>
              </a:rPr>
              <a:t>.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4" name="Picture 3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4343400"/>
            <a:ext cx="3926498" cy="2219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askerville Old Face" pitchFamily="18" charset="0"/>
                <a:hlinkClick r:id="rId2"/>
              </a:rPr>
              <a:t>Supervised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Involves an output label associated with each instance in the dataset</a:t>
            </a:r>
            <a:r>
              <a:rPr lang="en-US" dirty="0" smtClean="0"/>
              <a:t>.</a:t>
            </a:r>
          </a:p>
          <a:p>
            <a:r>
              <a:rPr lang="en-US" dirty="0"/>
              <a:t>This output can be discrete/categorical </a:t>
            </a:r>
            <a:r>
              <a:rPr lang="en-US" i="1" dirty="0"/>
              <a:t>(red, dog, panda, ford mustang, STOP sign, spam…)</a:t>
            </a:r>
            <a:r>
              <a:rPr lang="en-US" dirty="0"/>
              <a:t> or </a:t>
            </a:r>
            <a:r>
              <a:rPr lang="en-US" dirty="0" smtClean="0"/>
              <a:t>real-valued.</a:t>
            </a:r>
            <a:endParaRPr lang="en-US" dirty="0"/>
          </a:p>
        </p:txBody>
      </p:sp>
      <p:pic>
        <p:nvPicPr>
          <p:cNvPr id="4" name="Picture 3" descr="images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981" y="4495800"/>
            <a:ext cx="5266859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3399"/>
                </a:solidFill>
              </a:rPr>
              <a:t>Regression</a:t>
            </a:r>
            <a:r>
              <a:rPr lang="en-US" dirty="0" smtClean="0">
                <a:solidFill>
                  <a:srgbClr val="003399"/>
                </a:solidFill>
              </a:rPr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This </a:t>
            </a:r>
            <a:r>
              <a:rPr lang="en-US" dirty="0">
                <a:solidFill>
                  <a:srgbClr val="C00000"/>
                </a:solidFill>
              </a:rPr>
              <a:t>is a type of problem where we need to predict and forecast for the continuous-response values. 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Some examples are what is the price of house in a specific city with 3 bedrooms and above 2,000 </a:t>
            </a:r>
            <a:r>
              <a:rPr lang="en-US" dirty="0" err="1">
                <a:solidFill>
                  <a:srgbClr val="C00000"/>
                </a:solidFill>
              </a:rPr>
              <a:t>sqft</a:t>
            </a:r>
            <a:r>
              <a:rPr lang="en-US" dirty="0">
                <a:solidFill>
                  <a:srgbClr val="C00000"/>
                </a:solidFill>
              </a:rPr>
              <a:t>? Predicting financial results, stock prices or how many total runs can be on board in a cricket game. 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You </a:t>
            </a:r>
            <a:r>
              <a:rPr lang="en-US" dirty="0">
                <a:solidFill>
                  <a:srgbClr val="C00000"/>
                </a:solidFill>
              </a:rPr>
              <a:t>have an existing data set &amp; outputs (supervised learning) and your algorithm predicts the outcome based on a fitting function.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Classification</a:t>
            </a:r>
            <a:r>
              <a:rPr lang="en-US" dirty="0">
                <a:solidFill>
                  <a:srgbClr val="00B05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Where you need to categorize a certain observation into a group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r>
              <a:rPr lang="en-US" dirty="0">
                <a:solidFill>
                  <a:srgbClr val="C00000"/>
                </a:solidFill>
              </a:rPr>
              <a:t>Assigning a certain news article into a group — like sports, weather, or science. Will it rain today or not? Is this picture a cat or not? Detecting fraud or evaluating risk for frauds or insurance under writing.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8591" y="1524000"/>
            <a:ext cx="7940414" cy="4001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196</Words>
  <Application>Microsoft Office PowerPoint</Application>
  <PresentationFormat>On-screen Show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Machine Learning</vt:lpstr>
      <vt:lpstr>Supervised Learning</vt:lpstr>
      <vt:lpstr>Regression: </vt:lpstr>
      <vt:lpstr>Classification:</vt:lpstr>
      <vt:lpstr>Slide 9</vt:lpstr>
      <vt:lpstr>Unsupervised Learning</vt:lpstr>
      <vt:lpstr>Slide 11</vt:lpstr>
      <vt:lpstr>Reinforcement Learning (RL)</vt:lpstr>
      <vt:lpstr>Slide 13</vt:lpstr>
      <vt:lpstr>Slide 14</vt:lpstr>
      <vt:lpstr>Slide 15</vt:lpstr>
    </vt:vector>
  </TitlesOfParts>
  <Company>Arkansas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Learning</dc:title>
  <dc:creator>Admin</dc:creator>
  <cp:lastModifiedBy>Admin</cp:lastModifiedBy>
  <cp:revision>11</cp:revision>
  <dcterms:created xsi:type="dcterms:W3CDTF">2022-04-08T06:11:34Z</dcterms:created>
  <dcterms:modified xsi:type="dcterms:W3CDTF">2022-04-08T08:32:18Z</dcterms:modified>
</cp:coreProperties>
</file>